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9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174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0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26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8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71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10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19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69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93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1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18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Conditional Random Field [1]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smtClean="0"/>
              <a:t>Joohyung Lee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8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4942840" cy="4758055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Memoryless</a:t>
            </a:r>
          </a:p>
          <a:p>
            <a:pPr lvl="1"/>
            <a:r>
              <a:rPr lang="en-US" altLang="ko-KR" dirty="0" smtClean="0"/>
              <a:t>Bernoulli process, Poisson process vs. Markov chains</a:t>
            </a:r>
          </a:p>
          <a:p>
            <a:pPr lvl="1"/>
            <a:r>
              <a:rPr lang="ko-KR" altLang="en-US" dirty="0" smtClean="0"/>
              <a:t>동전 던지기</a:t>
            </a:r>
            <a:endParaRPr lang="en-US" altLang="ko-KR" dirty="0" smtClean="0"/>
          </a:p>
          <a:p>
            <a:r>
              <a:rPr lang="en-US" altLang="ko-KR" dirty="0" smtClean="0"/>
              <a:t>Difference</a:t>
            </a:r>
          </a:p>
          <a:p>
            <a:pPr lvl="1"/>
            <a:r>
              <a:rPr lang="en-US" altLang="ko-KR" dirty="0" smtClean="0"/>
              <a:t>In a case of sequential examples, knowing the label of the previous data can help predicting the current datum (not independent)</a:t>
            </a:r>
          </a:p>
          <a:p>
            <a:pPr lvl="1"/>
            <a:r>
              <a:rPr lang="en-US" altLang="ko-KR" b="1" dirty="0" smtClean="0"/>
              <a:t>Joint distribution </a:t>
            </a:r>
            <a:r>
              <a:rPr lang="en-US" altLang="ko-KR" dirty="0" smtClean="0"/>
              <a:t>(not mere multiplication)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NEW GOAL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Compute the joint probability distribution (considering dependency) of the whole set of possible sequences of outcomes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922004" y="140524"/>
            <a:ext cx="5025353" cy="6585129"/>
            <a:chOff x="6922005" y="236780"/>
            <a:chExt cx="4506654" cy="5992637"/>
          </a:xfrm>
        </p:grpSpPr>
        <p:pic>
          <p:nvPicPr>
            <p:cNvPr id="1026" name="Picture 2" descr="https://lh4.googleusercontent.com/KEIRgt_RuywlOMh8hsa8SZ-MMhhJUliWNvocOTa7W3xfBlA1ei-8u8p8BgjZBwuo-urzVuBlAed4FkBwLtmyK-zBoY2bv16sbxUurBOEimq-Rgq2_jd28n5mXEEpkA4owKY5eHSN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" t="40723" r="26134" b="5405"/>
            <a:stretch/>
          </p:blipFill>
          <p:spPr bwMode="auto">
            <a:xfrm>
              <a:off x="6922005" y="236780"/>
              <a:ext cx="4506654" cy="2085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lh3.googleusercontent.com/8mXp-eqZBJV_i1outgvImTAze8FotHiTYtylzz_YLW_x-FtB42B_Dx1BoEk4eZABEPHOm4agNmiAgQ2JVad7-1lHl0Arl-VfPiRy8HfJo3jKIaixmw8vb0hE6pjRe4Zc1AvGMPqZ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53" r="24858" b="5620"/>
            <a:stretch/>
          </p:blipFill>
          <p:spPr bwMode="auto">
            <a:xfrm>
              <a:off x="6922005" y="2450441"/>
              <a:ext cx="4506654" cy="202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https://lh6.googleusercontent.com/401mc5B7YEsprKfdu60MYzuoCnktzN_mrcppOdcJvPyYxXOiQX0AZR201AJ9JJ_yjUq2--Qe1KLh62NRbkj_rAaiYWsKOLaH1Dh3T8BD3-Cmf7Dcu1LGyUHVr_9VaGj6jm-smUB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" t="22571" r="37893" b="42827"/>
            <a:stretch/>
          </p:blipFill>
          <p:spPr bwMode="auto">
            <a:xfrm>
              <a:off x="6922005" y="4606392"/>
              <a:ext cx="4506654" cy="162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74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82986" cy="1325563"/>
          </a:xfrm>
        </p:spPr>
        <p:txBody>
          <a:bodyPr/>
          <a:lstStyle/>
          <a:p>
            <a:r>
              <a:rPr lang="en-US" altLang="ko-KR" dirty="0" smtClean="0"/>
              <a:t>Linear chain CRF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5382986" cy="4844807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Most simple CRF: Linear Chain CRF</a:t>
            </a:r>
          </a:p>
          <a:p>
            <a:r>
              <a:rPr lang="en-US" altLang="ko-KR" dirty="0" smtClean="0"/>
              <a:t>No dependency between adjacent node of a sequence</a:t>
            </a:r>
          </a:p>
          <a:p>
            <a:pPr lvl="1"/>
            <a:r>
              <a:rPr lang="en-US" altLang="ko-KR" dirty="0" smtClean="0"/>
              <a:t>Mere multiplication</a:t>
            </a:r>
          </a:p>
          <a:p>
            <a:pPr lvl="1"/>
            <a:r>
              <a:rPr lang="en-US" altLang="ko-KR" dirty="0" smtClean="0"/>
              <a:t>Multiplication = sum in power</a:t>
            </a:r>
          </a:p>
          <a:p>
            <a:r>
              <a:rPr lang="en-US" altLang="ko-KR" dirty="0" smtClean="0"/>
              <a:t>Dependency considered (CRF)</a:t>
            </a:r>
          </a:p>
          <a:p>
            <a:pPr lvl="1"/>
            <a:r>
              <a:rPr lang="en-US" altLang="ko-KR" dirty="0" smtClean="0"/>
              <a:t>Unary log-factor</a:t>
            </a:r>
          </a:p>
          <a:p>
            <a:pPr lvl="1"/>
            <a:r>
              <a:rPr lang="en-US" altLang="ko-KR" dirty="0" smtClean="0"/>
              <a:t>Pairwise log factor</a:t>
            </a:r>
          </a:p>
          <a:p>
            <a:pPr lvl="1"/>
            <a:r>
              <a:rPr lang="en-US" altLang="ko-KR" dirty="0" smtClean="0"/>
              <a:t>Exactly same (shared) network of both log factor for every position K within a sequence: same gradient vector and thus same parameter update</a:t>
            </a:r>
          </a:p>
          <a:p>
            <a:pPr lvl="2"/>
            <a:r>
              <a:rPr lang="en-US" altLang="ko-KR" dirty="0" smtClean="0"/>
              <a:t>Consistent lateral connection</a:t>
            </a:r>
          </a:p>
          <a:p>
            <a:r>
              <a:rPr lang="en-US" altLang="ko-KR" dirty="0" smtClean="0"/>
              <a:t>Supplementary</a:t>
            </a:r>
          </a:p>
          <a:p>
            <a:pPr lvl="1"/>
            <a:r>
              <a:rPr lang="en-US" altLang="ko-KR" dirty="0" smtClean="0"/>
              <a:t>Y having possible number of its state (# of classes)</a:t>
            </a:r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890830" y="216872"/>
            <a:ext cx="4066708" cy="6453560"/>
            <a:chOff x="7890830" y="334102"/>
            <a:chExt cx="4066708" cy="645356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1795" t="37880" r="26117" b="4344"/>
            <a:stretch/>
          </p:blipFill>
          <p:spPr>
            <a:xfrm>
              <a:off x="7890830" y="334102"/>
              <a:ext cx="4066708" cy="203706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1942" t="38278" r="25091" b="4579"/>
            <a:stretch/>
          </p:blipFill>
          <p:spPr>
            <a:xfrm>
              <a:off x="7890830" y="2586322"/>
              <a:ext cx="4066708" cy="199048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-110" t="36075" r="25531" b="6020"/>
            <a:stretch/>
          </p:blipFill>
          <p:spPr>
            <a:xfrm>
              <a:off x="7890830" y="4814230"/>
              <a:ext cx="4066708" cy="1973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0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26244" cy="1325563"/>
          </a:xfrm>
        </p:spPr>
        <p:txBody>
          <a:bodyPr/>
          <a:lstStyle/>
          <a:p>
            <a:r>
              <a:rPr lang="en-US" altLang="ko-KR" dirty="0"/>
              <a:t>Linear chain </a:t>
            </a:r>
            <a:r>
              <a:rPr lang="en-US" altLang="ko-KR" dirty="0" smtClean="0"/>
              <a:t>CRF</a:t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en-US" altLang="ko-KR" sz="2800" dirty="0" smtClean="0"/>
              <a:t>-Context Window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426245" cy="4351338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Unlike aforementioned high-level only influence, each inputs (lowest level) within a context window can make a direct influence.</a:t>
            </a:r>
          </a:p>
          <a:p>
            <a:pPr lvl="1"/>
            <a:r>
              <a:rPr lang="en-US" altLang="ko-KR" dirty="0" smtClean="0"/>
              <a:t>Distinctive NN </a:t>
            </a:r>
            <a:r>
              <a:rPr lang="en-US" altLang="ko-KR" dirty="0" err="1" smtClean="0"/>
              <a:t>wrt</a:t>
            </a:r>
            <a:r>
              <a:rPr lang="en-US" altLang="ko-KR" dirty="0" smtClean="0"/>
              <a:t> relative position.</a:t>
            </a:r>
            <a:endParaRPr lang="en-US" altLang="ko-KR" dirty="0"/>
          </a:p>
          <a:p>
            <a:pPr lvl="2"/>
            <a:r>
              <a:rPr lang="en-US" altLang="ko-KR" dirty="0" smtClean="0"/>
              <a:t>Additional regional NN starts from last pre-activation layer of adjacent position (context window)</a:t>
            </a:r>
          </a:p>
          <a:p>
            <a:pPr lvl="1"/>
            <a:r>
              <a:rPr lang="en-US" altLang="ko-KR" dirty="0" smtClean="0"/>
              <a:t>Single NN covering whole context window with concatenation of adjacent raw inputs.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6264444" y="33114"/>
            <a:ext cx="5720862" cy="6544982"/>
            <a:chOff x="6264444" y="33114"/>
            <a:chExt cx="5720862" cy="6544982"/>
          </a:xfrm>
        </p:grpSpPr>
        <p:grpSp>
          <p:nvGrpSpPr>
            <p:cNvPr id="8" name="그룹 7"/>
            <p:cNvGrpSpPr/>
            <p:nvPr/>
          </p:nvGrpSpPr>
          <p:grpSpPr>
            <a:xfrm>
              <a:off x="6264444" y="33114"/>
              <a:ext cx="5720862" cy="5383217"/>
              <a:chOff x="6264444" y="578947"/>
              <a:chExt cx="5720862" cy="546768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/>
              <a:srcRect l="1845" t="42066" r="26653" b="10813"/>
              <a:stretch/>
            </p:blipFill>
            <p:spPr>
              <a:xfrm>
                <a:off x="6264445" y="578947"/>
                <a:ext cx="5720861" cy="2270603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rcRect l="11612" t="35641" r="36080" b="5751"/>
              <a:stretch/>
            </p:blipFill>
            <p:spPr>
              <a:xfrm>
                <a:off x="6264444" y="4474561"/>
                <a:ext cx="2436390" cy="157207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l="2190" t="29733" r="12095" b="33086"/>
              <a:stretch/>
            </p:blipFill>
            <p:spPr>
              <a:xfrm>
                <a:off x="6264444" y="2884958"/>
                <a:ext cx="5720861" cy="1550989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5"/>
              <a:srcRect l="1648" t="29545" r="23334" b="5517"/>
              <a:stretch/>
            </p:blipFill>
            <p:spPr>
              <a:xfrm>
                <a:off x="8831180" y="4474560"/>
                <a:ext cx="3154125" cy="1572071"/>
              </a:xfrm>
              <a:prstGeom prst="rect">
                <a:avLst/>
              </a:prstGeom>
            </p:spPr>
          </p:pic>
        </p:grp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rcRect l="1619" t="36743" r="14953" b="10229"/>
            <a:stretch/>
          </p:blipFill>
          <p:spPr>
            <a:xfrm>
              <a:off x="6264444" y="5485479"/>
              <a:ext cx="2750381" cy="1092617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2967" t="37516" r="26996" b="21927"/>
          <a:stretch/>
        </p:blipFill>
        <p:spPr>
          <a:xfrm>
            <a:off x="9084571" y="5485479"/>
            <a:ext cx="3018907" cy="109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26244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Linear chain CRF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sz="2800" dirty="0" smtClean="0"/>
              <a:t>-</a:t>
            </a:r>
            <a:r>
              <a:rPr lang="en-US" altLang="ko-KR" sz="2800" dirty="0"/>
              <a:t>Partition function </a:t>
            </a:r>
            <a:r>
              <a:rPr lang="en-US" altLang="ko-KR" sz="2800" dirty="0" smtClean="0"/>
              <a:t>computation (1)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6050280" cy="503237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Naïve approach</a:t>
            </a:r>
          </a:p>
          <a:p>
            <a:pPr lvl="1"/>
            <a:r>
              <a:rPr lang="en-US" altLang="ko-KR" dirty="0"/>
              <a:t>Naive computation of the marginal probability W/O dependency consideration</a:t>
            </a:r>
          </a:p>
          <a:p>
            <a:pPr lvl="1"/>
            <a:r>
              <a:rPr lang="en-US" altLang="ko-KR" b="1" dirty="0"/>
              <a:t>Computational burden: O(C</a:t>
            </a:r>
            <a:r>
              <a:rPr lang="en-US" altLang="ko-KR" b="1" baseline="30000" dirty="0"/>
              <a:t>K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Dynamic approach</a:t>
            </a:r>
          </a:p>
          <a:p>
            <a:pPr lvl="1"/>
            <a:r>
              <a:rPr lang="en-US" altLang="ko-KR" dirty="0"/>
              <a:t>Nested sum: Care about the limited dependency of CRF</a:t>
            </a:r>
          </a:p>
          <a:p>
            <a:pPr lvl="1"/>
            <a:r>
              <a:rPr lang="en-US" altLang="ko-KR" b="1" dirty="0"/>
              <a:t>Computational burden: O(KC</a:t>
            </a:r>
            <a:r>
              <a:rPr lang="en-US" altLang="ko-KR" b="1" baseline="30000" dirty="0"/>
              <a:t>2</a:t>
            </a:r>
            <a:r>
              <a:rPr lang="en-US" altLang="ko-KR" b="1" dirty="0"/>
              <a:t>)</a:t>
            </a:r>
          </a:p>
          <a:p>
            <a:pPr lvl="1"/>
            <a:r>
              <a:rPr lang="en-US" altLang="ko-KR" dirty="0"/>
              <a:t>Utilize </a:t>
            </a:r>
            <a:r>
              <a:rPr lang="el-GR" altLang="ko-KR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(forward order), or </a:t>
            </a:r>
            <a:r>
              <a:rPr lang="el-GR" altLang="ko-KR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(backward order) ‘function’ (or a ‘vector’ since C is finite number)</a:t>
            </a:r>
          </a:p>
          <a:p>
            <a:pPr lvl="2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Referred to as the forward/backward algorithm for CRFs</a:t>
            </a:r>
          </a:p>
          <a:p>
            <a:pPr lvl="2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Also called: ‘Belief propagation’, or ‘sum-product’</a:t>
            </a:r>
          </a:p>
          <a:p>
            <a:pPr lvl="2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Marginal probability computation: </a:t>
            </a:r>
          </a:p>
          <a:p>
            <a:pPr lvl="3"/>
            <a:r>
              <a:rPr lang="el-GR" altLang="ko-KR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gives summation from the left whereas </a:t>
            </a:r>
            <a:r>
              <a:rPr lang="el-GR" altLang="ko-KR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gives summation from the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132320" y="-12431"/>
            <a:ext cx="5059681" cy="6870432"/>
            <a:chOff x="7147560" y="-12432"/>
            <a:chExt cx="5044441" cy="694337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2235" t="22278" r="33443" b="5516"/>
            <a:stretch/>
          </p:blipFill>
          <p:spPr>
            <a:xfrm>
              <a:off x="7147560" y="-12432"/>
              <a:ext cx="5044440" cy="353915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2233" t="17355" r="26118" b="5282"/>
            <a:stretch/>
          </p:blipFill>
          <p:spPr>
            <a:xfrm>
              <a:off x="7147561" y="3526721"/>
              <a:ext cx="5044440" cy="3404224"/>
            </a:xfrm>
            <a:prstGeom prst="rect">
              <a:avLst/>
            </a:prstGeom>
          </p:spPr>
        </p:pic>
      </p:grpSp>
      <p:sp>
        <p:nvSpPr>
          <p:cNvPr id="17" name="모서리가 둥근 직사각형 16"/>
          <p:cNvSpPr/>
          <p:nvPr/>
        </p:nvSpPr>
        <p:spPr>
          <a:xfrm>
            <a:off x="7473696" y="4803648"/>
            <a:ext cx="3779520" cy="31699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10800000">
            <a:off x="9985248" y="5149387"/>
            <a:ext cx="1060704" cy="1243584"/>
          </a:xfrm>
          <a:prstGeom prst="bentArrow">
            <a:avLst>
              <a:gd name="adj1" fmla="val 11207"/>
              <a:gd name="adj2" fmla="val 1867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69023" y="5690914"/>
            <a:ext cx="2206751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Non-linear transformation of same dimension(C)?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8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26244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Linear chain CRF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sz="2800" dirty="0" smtClean="0"/>
              <a:t>-</a:t>
            </a:r>
            <a:r>
              <a:rPr lang="en-US" altLang="ko-KR" sz="2800" dirty="0"/>
              <a:t>Partition function </a:t>
            </a:r>
            <a:r>
              <a:rPr lang="en-US" altLang="ko-KR" sz="2800" dirty="0" smtClean="0"/>
              <a:t>computation (2)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126480" cy="1953896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/>
              <a:t>Numerically stable implementation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Log(</a:t>
            </a:r>
            <a:r>
              <a:rPr lang="el-GR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 instead of </a:t>
            </a:r>
            <a:r>
              <a:rPr lang="el-GR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log(</a:t>
            </a:r>
            <a:r>
              <a:rPr lang="el-GR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) instead of </a:t>
            </a:r>
            <a:r>
              <a:rPr lang="el-GR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Can be unstable and cause numerical precision problem if one of the exponential power term goes very large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17081" y="0"/>
            <a:ext cx="5074920" cy="6858000"/>
            <a:chOff x="7737231" y="0"/>
            <a:chExt cx="4454769" cy="630062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l="2235" t="21809" r="36520" b="5517"/>
            <a:stretch/>
          </p:blipFill>
          <p:spPr>
            <a:xfrm>
              <a:off x="7737231" y="0"/>
              <a:ext cx="4454769" cy="330377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2088" t="16417" r="25384" b="5516"/>
            <a:stretch/>
          </p:blipFill>
          <p:spPr>
            <a:xfrm>
              <a:off x="7737231" y="3303778"/>
              <a:ext cx="4454769" cy="2996846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2087" t="22278" r="25824" b="11846"/>
          <a:stretch/>
        </p:blipFill>
        <p:spPr>
          <a:xfrm>
            <a:off x="1086476" y="3718561"/>
            <a:ext cx="5462288" cy="31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5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26244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Linear chain CRF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sz="2800" dirty="0" smtClean="0"/>
              <a:t>-Marginal probability computation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49" t="8213" r="8095" b="24037"/>
          <a:stretch/>
        </p:blipFill>
        <p:spPr>
          <a:xfrm>
            <a:off x="4826380" y="3255263"/>
            <a:ext cx="7263395" cy="340766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5958840" cy="484949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Probability at a single position or of the sequence is needed to train CRF</a:t>
            </a:r>
          </a:p>
          <a:p>
            <a:r>
              <a:rPr lang="en-US" altLang="ko-KR" dirty="0" smtClean="0"/>
              <a:t>Everything about how to compute </a:t>
            </a:r>
            <a:r>
              <a:rPr lang="en-US" altLang="ko-KR" dirty="0" err="1" smtClean="0"/>
              <a:t>softmax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205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From “Neural Network” by Hugo </a:t>
            </a:r>
            <a:r>
              <a:rPr lang="en-US" altLang="ko-KR" dirty="0" err="1" smtClean="0"/>
              <a:t>Larochelle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Lec</a:t>
            </a:r>
            <a:r>
              <a:rPr lang="en-US" altLang="ko-KR" dirty="0" smtClean="0"/>
              <a:t> 3.1~3.5</a:t>
            </a:r>
          </a:p>
          <a:p>
            <a:r>
              <a:rPr lang="en-US" altLang="ko-KR" dirty="0" smtClean="0"/>
              <a:t>https://www.youtube.com/user/hugolarochelle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2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4667</TotalTime>
  <Words>386</Words>
  <Application>Microsoft Office PowerPoint</Application>
  <PresentationFormat>와이드스크린</PresentationFormat>
  <Paragraphs>51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Conditional Random Field [1]</vt:lpstr>
      <vt:lpstr>Motivation</vt:lpstr>
      <vt:lpstr>Linear chain CRF</vt:lpstr>
      <vt:lpstr>Linear chain CRF   -Context Window</vt:lpstr>
      <vt:lpstr>Linear chain CRF  -Partition function computation (1)</vt:lpstr>
      <vt:lpstr>Linear chain CRF  -Partition function computation (2)</vt:lpstr>
      <vt:lpstr>Linear chain CRF  -Marginal probability computation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Random Field [1]</dc:title>
  <dc:creator>user</dc:creator>
  <cp:lastModifiedBy>Joohyung Lee</cp:lastModifiedBy>
  <cp:revision>183</cp:revision>
  <dcterms:created xsi:type="dcterms:W3CDTF">2017-07-10T00:45:12Z</dcterms:created>
  <dcterms:modified xsi:type="dcterms:W3CDTF">2019-03-15T07:13:57Z</dcterms:modified>
</cp:coreProperties>
</file>